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332" r:id="rId29"/>
    <p:sldId id="771" r:id="rId30"/>
    <p:sldId id="772" r:id="rId31"/>
    <p:sldId id="773" r:id="rId32"/>
    <p:sldId id="304" r:id="rId33"/>
    <p:sldId id="300" r:id="rId34"/>
    <p:sldId id="291" r:id="rId35"/>
    <p:sldId id="289" r:id="rId36"/>
    <p:sldId id="308" r:id="rId37"/>
    <p:sldId id="774" r:id="rId38"/>
    <p:sldId id="775" r:id="rId39"/>
    <p:sldId id="776" r:id="rId40"/>
    <p:sldId id="305" r:id="rId41"/>
    <p:sldId id="777" r:id="rId42"/>
    <p:sldId id="323" r:id="rId43"/>
    <p:sldId id="722" r:id="rId44"/>
    <p:sldId id="749" r:id="rId45"/>
    <p:sldId id="750" r:id="rId46"/>
    <p:sldId id="752" r:id="rId47"/>
    <p:sldId id="745" r:id="rId48"/>
    <p:sldId id="754" r:id="rId49"/>
    <p:sldId id="756" r:id="rId50"/>
    <p:sldId id="758" r:id="rId51"/>
    <p:sldId id="278" r:id="rId52"/>
    <p:sldId id="760" r:id="rId53"/>
    <p:sldId id="307" r:id="rId54"/>
    <p:sldId id="306" r:id="rId55"/>
    <p:sldId id="309" r:id="rId56"/>
    <p:sldId id="779" r:id="rId57"/>
    <p:sldId id="796" r:id="rId58"/>
    <p:sldId id="299" r:id="rId59"/>
    <p:sldId id="312" r:id="rId60"/>
    <p:sldId id="292" r:id="rId61"/>
    <p:sldId id="780" r:id="rId62"/>
    <p:sldId id="797" r:id="rId63"/>
    <p:sldId id="285" r:id="rId64"/>
    <p:sldId id="311" r:id="rId65"/>
    <p:sldId id="287" r:id="rId66"/>
    <p:sldId id="781" r:id="rId67"/>
    <p:sldId id="782" r:id="rId68"/>
    <p:sldId id="293" r:id="rId69"/>
    <p:sldId id="295" r:id="rId70"/>
    <p:sldId id="301" r:id="rId71"/>
    <p:sldId id="288" r:id="rId72"/>
    <p:sldId id="296" r:id="rId73"/>
    <p:sldId id="783" r:id="rId74"/>
    <p:sldId id="315" r:id="rId75"/>
    <p:sldId id="314" r:id="rId76"/>
    <p:sldId id="799" r:id="rId77"/>
    <p:sldId id="800" r:id="rId78"/>
    <p:sldId id="313" r:id="rId79"/>
    <p:sldId id="798" r:id="rId80"/>
    <p:sldId id="316" r:id="rId81"/>
    <p:sldId id="784" r:id="rId82"/>
    <p:sldId id="785" r:id="rId83"/>
    <p:sldId id="257" r:id="rId84"/>
    <p:sldId id="317" r:id="rId85"/>
    <p:sldId id="318" r:id="rId86"/>
    <p:sldId id="319" r:id="rId87"/>
    <p:sldId id="320" r:id="rId88"/>
    <p:sldId id="751" r:id="rId89"/>
    <p:sldId id="268" r:id="rId90"/>
    <p:sldId id="269" r:id="rId91"/>
    <p:sldId id="710" r:id="rId92"/>
    <p:sldId id="970" r:id="rId93"/>
    <p:sldId id="971" r:id="rId94"/>
    <p:sldId id="972" r:id="rId95"/>
    <p:sldId id="739" r:id="rId96"/>
    <p:sldId id="738" r:id="rId97"/>
    <p:sldId id="734" r:id="rId98"/>
    <p:sldId id="876" r:id="rId99"/>
    <p:sldId id="675" r:id="rId100"/>
    <p:sldId id="676" r:id="rId101"/>
    <p:sldId id="677" r:id="rId102"/>
    <p:sldId id="678" r:id="rId103"/>
    <p:sldId id="674" r:id="rId104"/>
    <p:sldId id="679" r:id="rId105"/>
    <p:sldId id="877" r:id="rId106"/>
    <p:sldId id="878" r:id="rId107"/>
    <p:sldId id="973"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70"/>
    <p:restoredTop sz="95659"/>
  </p:normalViewPr>
  <p:slideViewPr>
    <p:cSldViewPr snapToGrid="0" snapToObjects="1">
      <p:cViewPr>
        <p:scale>
          <a:sx n="123" d="100"/>
          <a:sy n="123" d="100"/>
        </p:scale>
        <p:origin x="504"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107</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7/14/21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7/14/21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7/14/21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7/14/21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7/14/21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7/14/21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7/14/21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7/14/21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7/14/21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7/14/21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7/14/21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7/14/21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1.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2.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9.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38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1.png"/><Relationship Id="rId4" Type="http://schemas.openxmlformats.org/officeDocument/2006/relationships/image" Target="../media/image580.png"/></Relationships>
</file>

<file path=ppt/slides/_rels/slide61.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102</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107</a:t>
            </a:fld>
            <a:endParaRPr lang="en-US"/>
          </a:p>
        </p:txBody>
      </p:sp>
    </p:spTree>
    <p:extLst>
      <p:ext uri="{BB962C8B-B14F-4D97-AF65-F5344CB8AC3E}">
        <p14:creationId xmlns:p14="http://schemas.microsoft.com/office/powerpoint/2010/main" val="444889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05607" y="1035857"/>
                <a:ext cx="9089250"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7" y="1035857"/>
                <a:ext cx="9089250" cy="5629462"/>
              </a:xfrm>
              <a:prstGeom prst="rect">
                <a:avLst/>
              </a:prstGeom>
              <a:blipFill>
                <a:blip r:embed="rId3"/>
                <a:stretch>
                  <a:fillRect l="-125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mc:Choice xmlns:a14="http://schemas.microsoft.com/office/drawing/2010/main"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a:rPr lang="en-US" sz="2000" b="0" i="1" smtClean="0">
                        <a:solidFill>
                          <a:srgbClr val="000000"/>
                        </a:solidFill>
                        <a:latin typeface="Cambria Math" panose="02040503050406030204" pitchFamily="18" charset="0"/>
                        <a:ea typeface="Calibri"/>
                        <a:cs typeface="Calibri"/>
                        <a:sym typeface="Calibri"/>
                      </a:rPr>
                      <m:t>𝑛𝑠</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𝑝𝑝</m:t>
                        </m:r>
                      </m:sub>
                    </m:sSub>
                  </m:oMath>
                </a14:m>
                <a:r>
                  <a:rPr lang="en-US" sz="2000"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with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Remove the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50</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to calculate L, and C for the coax</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670" t="-477" r="-55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grpSp>
        <p:nvGrpSpPr>
          <p:cNvPr id="93" name="Group 92">
            <a:extLst>
              <a:ext uri="{FF2B5EF4-FFF2-40B4-BE49-F238E27FC236}">
                <a16:creationId xmlns:a16="http://schemas.microsoft.com/office/drawing/2014/main" id="{29A641E1-30D4-1F47-BE74-4A493785EDF6}"/>
              </a:ext>
            </a:extLst>
          </p:cNvPr>
          <p:cNvGrpSpPr/>
          <p:nvPr/>
        </p:nvGrpSpPr>
        <p:grpSpPr>
          <a:xfrm>
            <a:off x="7221748" y="802767"/>
            <a:ext cx="5101819" cy="1832732"/>
            <a:chOff x="7245354" y="14154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803268" y="22352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803268" y="2235277"/>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817529" y="10109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47163" y="21486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65374" y="20895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97242" y="14154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521593" y="25178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101177" y="25031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321335" y="21871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321335" y="2187124"/>
                  <a:ext cx="543905" cy="307775"/>
                </a:xfrm>
                <a:prstGeom prst="rect">
                  <a:avLst/>
                </a:prstGeom>
                <a:blipFill>
                  <a:blip r:embed="rId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86760" y="23241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408039" y="17627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103239" y="21382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122289" y="27437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122290" y="29249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510902" y="25031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34174" y="21100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62362" y="2460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94469" y="25027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94469" y="28720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68612" y="17968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68612" y="17968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94295" y="20160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94295" y="20160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45354" y="15065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45354" y="1506504"/>
                  <a:ext cx="2063881" cy="307775"/>
                </a:xfrm>
                <a:prstGeom prst="rect">
                  <a:avLst/>
                </a:prstGeom>
                <a:blipFill>
                  <a:blip r:embed="rId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206840" y="15519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206840" y="1551958"/>
                  <a:ext cx="981233" cy="307775"/>
                </a:xfrm>
                <a:prstGeom prst="rect">
                  <a:avLst/>
                </a:prstGeom>
                <a:blipFill>
                  <a:blip r:embed="rId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49934" y="18597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47334" y="21109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9" name="Straight Connector 118">
            <a:extLst>
              <a:ext uri="{FF2B5EF4-FFF2-40B4-BE49-F238E27FC236}">
                <a16:creationId xmlns:a16="http://schemas.microsoft.com/office/drawing/2014/main" id="{898F9AA5-44ED-C549-AC24-6A5771AC5A14}"/>
              </a:ext>
            </a:extLst>
          </p:cNvPr>
          <p:cNvCxnSpPr>
            <a:cxnSpLocks/>
          </p:cNvCxnSpPr>
          <p:nvPr/>
        </p:nvCxnSpPr>
        <p:spPr>
          <a:xfrm>
            <a:off x="8875957" y="16883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799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spTree>
    <p:extLst>
      <p:ext uri="{BB962C8B-B14F-4D97-AF65-F5344CB8AC3E}">
        <p14:creationId xmlns:p14="http://schemas.microsoft.com/office/powerpoint/2010/main" val="2918417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0" y="1736697"/>
                <a:ext cx="10340137" cy="40925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Suppose we want to send voice over 100km of coax.</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SWR which is the ratio of the maximum to minimum output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=250</m:t>
                    </m:r>
                    <m:f>
                      <m:fPr>
                        <m:ctrlPr>
                          <a:rPr lang="en-US" sz="2000" b="0" i="1" smtClean="0">
                            <a:solidFill>
                              <a:srgbClr val="000000"/>
                            </a:solidFill>
                            <a:latin typeface="Cambria Math" panose="02040503050406030204" pitchFamily="18" charset="0"/>
                            <a:ea typeface="Calibri"/>
                            <a:cs typeface="Calibri"/>
                            <a:sym typeface="Calibri"/>
                          </a:rPr>
                        </m:ctrlPr>
                      </m:fPr>
                      <m:num>
                        <m:r>
                          <a:rPr lang="en-US" sz="2000" b="0" i="1" smtClean="0">
                            <a:solidFill>
                              <a:srgbClr val="000000"/>
                            </a:solidFill>
                            <a:latin typeface="Cambria Math" panose="02040503050406030204" pitchFamily="18" charset="0"/>
                            <a:ea typeface="Calibri"/>
                            <a:cs typeface="Calibri"/>
                            <a:sym typeface="Calibri"/>
                          </a:rPr>
                          <m:t>𝑛𝐻</m:t>
                        </m:r>
                      </m:num>
                      <m:den>
                        <m:r>
                          <a:rPr lang="en-US" sz="2000" b="0" i="1" smtClean="0">
                            <a:solidFill>
                              <a:srgbClr val="000000"/>
                            </a:solidFill>
                            <a:latin typeface="Cambria Math" panose="02040503050406030204" pitchFamily="18" charset="0"/>
                            <a:ea typeface="Calibri"/>
                            <a:cs typeface="Calibri"/>
                            <a:sym typeface="Calibri"/>
                          </a:rPr>
                          <m:t>𝑚</m:t>
                        </m:r>
                      </m:den>
                    </m:f>
                    <m:r>
                      <a:rPr lang="en-US" sz="2000" b="0" i="1" smtClean="0">
                        <a:solidFill>
                          <a:srgbClr val="000000"/>
                        </a:solidFill>
                        <a:latin typeface="Cambria Math" panose="02040503050406030204" pitchFamily="18" charset="0"/>
                        <a:ea typeface="Calibri"/>
                        <a:cs typeface="Calibri"/>
                        <a:sym typeface="Calibri"/>
                      </a:rPr>
                      <m:t>, </m:t>
                    </m:r>
                    <m:r>
                      <a:rPr lang="en-US" sz="2000" b="0" i="1" smtClean="0">
                        <a:solidFill>
                          <a:srgbClr val="000000"/>
                        </a:solidFill>
                        <a:latin typeface="Cambria Math" panose="02040503050406030204" pitchFamily="18" charset="0"/>
                        <a:ea typeface="Calibri"/>
                        <a:cs typeface="Calibri"/>
                        <a:sym typeface="Calibri"/>
                      </a:rPr>
                      <m:t>𝐶</m:t>
                    </m:r>
                    <m:r>
                      <a:rPr lang="en-US" sz="2000" b="0" i="1" smtClean="0">
                        <a:solidFill>
                          <a:srgbClr val="000000"/>
                        </a:solidFill>
                        <a:latin typeface="Cambria Math" panose="02040503050406030204" pitchFamily="18" charset="0"/>
                        <a:ea typeface="Calibri"/>
                        <a:cs typeface="Calibri"/>
                        <a:sym typeface="Calibri"/>
                      </a:rPr>
                      <m:t>=100</m:t>
                    </m:r>
                    <m:r>
                      <a:rPr lang="en-US" sz="2000" b="0" i="1" smtClean="0">
                        <a:solidFill>
                          <a:srgbClr val="000000"/>
                        </a:solidFill>
                        <a:latin typeface="Cambria Math" panose="02040503050406030204" pitchFamily="18" charset="0"/>
                        <a:ea typeface="Calibri"/>
                        <a:cs typeface="Calibri"/>
                        <a:sym typeface="Calibri"/>
                      </a:rPr>
                      <m:t>𝑝𝑓</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r>
                  <a:rPr lang="en-US" sz="2000" dirty="0">
                    <a:solidFill>
                      <a:srgbClr val="000000"/>
                    </a:solidFill>
                    <a:latin typeface="Calibri"/>
                    <a:ea typeface="Calibri"/>
                    <a:cs typeface="Calibri"/>
                    <a:sym typeface="Calibri"/>
                  </a:rPr>
                  <a:t> and the distributed resistance at voice is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calculate total dB loss at 500, 1000 and 2000Hz using the high frequency approximation.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Add a 100mH inductor every 1km.  Now what’s the loss?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0" y="1736697"/>
                <a:ext cx="10340137" cy="4092582"/>
              </a:xfrm>
              <a:prstGeom prst="rect">
                <a:avLst/>
              </a:prstGeom>
              <a:blipFill>
                <a:blip r:embed="rId3"/>
                <a:stretch>
                  <a:fillRect l="-1104" t="-929" r="-2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spTree>
    <p:extLst>
      <p:ext uri="{BB962C8B-B14F-4D97-AF65-F5344CB8AC3E}">
        <p14:creationId xmlns:p14="http://schemas.microsoft.com/office/powerpoint/2010/main" val="96712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4704" y="1249344"/>
                <a:ext cx="6902385"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the wave velocity by calculating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v.  How large is the frequency shift caused by the scope capacitance?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457200" indent="-457200" defTabSz="457200"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4704" y="1249344"/>
                <a:ext cx="6902385" cy="5135322"/>
              </a:xfrm>
              <a:prstGeom prst="rect">
                <a:avLst/>
              </a:prstGeom>
              <a:blipFill>
                <a:blip r:embed="rId3"/>
                <a:stretch>
                  <a:fillRect l="-1471" t="-494" r="-12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p:grpSp>
        <p:nvGrpSpPr>
          <p:cNvPr id="5" name="Group 4">
            <a:extLst>
              <a:ext uri="{FF2B5EF4-FFF2-40B4-BE49-F238E27FC236}">
                <a16:creationId xmlns:a16="http://schemas.microsoft.com/office/drawing/2014/main" id="{923347E4-E9A1-DA46-BFBA-3734ACACAE8C}"/>
              </a:ext>
            </a:extLst>
          </p:cNvPr>
          <p:cNvGrpSpPr/>
          <p:nvPr/>
        </p:nvGrpSpPr>
        <p:grpSpPr>
          <a:xfrm>
            <a:off x="7354760" y="1249344"/>
            <a:ext cx="4783307" cy="2533439"/>
            <a:chOff x="7367155" y="1141851"/>
            <a:chExt cx="4783307"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40148" y="1470706"/>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40148" y="1470706"/>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66907" y="445771"/>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95827" y="1864667"/>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13280" y="1815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51295" y="1141851"/>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77235" y="2224231"/>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42268" y="2229484"/>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08030" y="21785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26293" y="2609816"/>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74093" y="1853486"/>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15479" y="151407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78893" y="1426412"/>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504024" y="2417023"/>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67156" y="2844293"/>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367155" y="1249344"/>
              <a:ext cx="1164495" cy="151247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13762" y="1957658"/>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13762" y="1957658"/>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35642" y="1800990"/>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35642" y="1800990"/>
                  <a:ext cx="852075" cy="369332"/>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608874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 with switch</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grpSp>
        <p:nvGrpSpPr>
          <p:cNvPr id="4" name="Group 3">
            <a:extLst>
              <a:ext uri="{FF2B5EF4-FFF2-40B4-BE49-F238E27FC236}">
                <a16:creationId xmlns:a16="http://schemas.microsoft.com/office/drawing/2014/main" id="{90732DAC-50DE-1841-AABA-2D5813F9FF1C}"/>
              </a:ext>
            </a:extLst>
          </p:cNvPr>
          <p:cNvGrpSpPr/>
          <p:nvPr/>
        </p:nvGrpSpPr>
        <p:grpSpPr>
          <a:xfrm>
            <a:off x="8179357" y="1909187"/>
            <a:ext cx="3890575" cy="2646189"/>
            <a:chOff x="8105985" y="1877307"/>
            <a:chExt cx="3943852" cy="2678069"/>
          </a:xfrm>
        </p:grpSpPr>
        <p:sp>
          <p:nvSpPr>
            <p:cNvPr id="30" name="TextBox 29">
              <a:extLst>
                <a:ext uri="{FF2B5EF4-FFF2-40B4-BE49-F238E27FC236}">
                  <a16:creationId xmlns:a16="http://schemas.microsoft.com/office/drawing/2014/main" id="{A16B11EC-2C02-8E42-B2BA-1C1015689D3E}"/>
                </a:ext>
              </a:extLst>
            </p:cNvPr>
            <p:cNvSpPr txBox="1"/>
            <p:nvPr/>
          </p:nvSpPr>
          <p:spPr>
            <a:xfrm>
              <a:off x="10760834" y="318888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9672914" y="3261459"/>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10928575" y="30486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8150728" y="2858086"/>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8997332" y="18773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8105985" y="2353419"/>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9425696" y="2705685"/>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10119244" y="2335318"/>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10506284" y="2705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8998346" y="2338204"/>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8756119" y="267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9086721" y="2535563"/>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8752830" y="29572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9784382" y="287031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9420132" y="271631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9101707" y="2638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8840002" y="305486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10427147" y="3359947"/>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10653438" y="3097449"/>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10060507" y="204308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9347828" y="3558801"/>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6" name="Oval 135">
              <a:extLst>
                <a:ext uri="{FF2B5EF4-FFF2-40B4-BE49-F238E27FC236}">
                  <a16:creationId xmlns:a16="http://schemas.microsoft.com/office/drawing/2014/main" id="{5BA15CC6-CA89-D746-8B3A-28527B4FC01C}"/>
                </a:ext>
              </a:extLst>
            </p:cNvPr>
            <p:cNvSpPr/>
            <p:nvPr/>
          </p:nvSpPr>
          <p:spPr>
            <a:xfrm>
              <a:off x="9447102" y="29707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8850465" y="3690474"/>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9500228" y="3019426"/>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1" name="TextBox 140">
              <a:extLst>
                <a:ext uri="{FF2B5EF4-FFF2-40B4-BE49-F238E27FC236}">
                  <a16:creationId xmlns:a16="http://schemas.microsoft.com/office/drawing/2014/main" id="{CB3B63D6-2F4A-9340-9BF9-BDF066D64F1B}"/>
                </a:ext>
              </a:extLst>
            </p:cNvPr>
            <p:cNvSpPr txBox="1"/>
            <p:nvPr/>
          </p:nvSpPr>
          <p:spPr>
            <a:xfrm>
              <a:off x="11137883" y="2878507"/>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nvGrpSpPr>
            <p:cNvPr id="70" name="Group 222">
              <a:extLst>
                <a:ext uri="{FF2B5EF4-FFF2-40B4-BE49-F238E27FC236}">
                  <a16:creationId xmlns:a16="http://schemas.microsoft.com/office/drawing/2014/main" id="{EC4326F8-8659-784D-838C-F8EBC2C90F1E}"/>
                </a:ext>
              </a:extLst>
            </p:cNvPr>
            <p:cNvGrpSpPr>
              <a:grpSpLocks/>
            </p:cNvGrpSpPr>
            <p:nvPr/>
          </p:nvGrpSpPr>
          <p:grpSpPr bwMode="auto">
            <a:xfrm>
              <a:off x="9352945" y="4174376"/>
              <a:ext cx="304800" cy="381000"/>
              <a:chOff x="4272" y="3072"/>
              <a:chExt cx="192" cy="240"/>
            </a:xfrm>
          </p:grpSpPr>
          <p:sp>
            <p:nvSpPr>
              <p:cNvPr id="71" name="Line 99">
                <a:extLst>
                  <a:ext uri="{FF2B5EF4-FFF2-40B4-BE49-F238E27FC236}">
                    <a16:creationId xmlns:a16="http://schemas.microsoft.com/office/drawing/2014/main" id="{E8C8FE97-6D36-D449-A8AE-D5FEA0912A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BC4A916-F64A-194A-9695-57DC04BD27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31E07970-7E67-9D47-9AC4-49243F9284E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BC5D687-3EC4-5A47-B3E9-0D517080D24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20ED359B-3BA2-FF48-93F4-32CB59EB1C8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8ADA878-F9D7-5342-A0D6-B86F625FFB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7" name="TextBox 76">
            <a:extLst>
              <a:ext uri="{FF2B5EF4-FFF2-40B4-BE49-F238E27FC236}">
                <a16:creationId xmlns:a16="http://schemas.microsoft.com/office/drawing/2014/main" id="{264DCCCB-6C5A-3044-A023-BFB3FF5B3289}"/>
              </a:ext>
            </a:extLst>
          </p:cNvPr>
          <p:cNvSpPr txBox="1"/>
          <p:nvPr/>
        </p:nvSpPr>
        <p:spPr>
          <a:xfrm>
            <a:off x="842011" y="1667195"/>
            <a:ext cx="6420569" cy="29123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 calculated the output of the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bandpass filter in exercise 1.</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conducts, the antenna is shorted to ground through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and C</a:t>
            </a:r>
            <a:r>
              <a:rPr lang="en-US" sz="2000" baseline="-25000" dirty="0">
                <a:solidFill>
                  <a:srgbClr val="000000"/>
                </a:solidFill>
                <a:latin typeface="Calibri"/>
                <a:ea typeface="Calibri"/>
                <a:cs typeface="Calibri"/>
                <a:sym typeface="Calibri"/>
              </a:rPr>
              <a:t>3</a:t>
            </a:r>
            <a:r>
              <a:rPr lang="en-US" sz="2000" dirty="0">
                <a:solidFill>
                  <a:srgbClr val="000000"/>
                </a:solidFill>
                <a:latin typeface="Calibri"/>
                <a:ea typeface="Calibri"/>
                <a:cs typeface="Calibri"/>
                <a:sym typeface="Calibri"/>
              </a:rPr>
              <a:t>.  What power is delivered to R</a:t>
            </a:r>
            <a:r>
              <a:rPr lang="en-US" sz="2000" baseline="-25000" dirty="0">
                <a:solidFill>
                  <a:srgbClr val="000000"/>
                </a:solidFill>
                <a:latin typeface="Calibri"/>
                <a:ea typeface="Calibri"/>
                <a:cs typeface="Calibri"/>
                <a:sym typeface="Calibri"/>
              </a:rPr>
              <a:t>2 </a:t>
            </a:r>
            <a:r>
              <a:rPr lang="en-US" sz="2000" dirty="0">
                <a:solidFill>
                  <a:srgbClr val="000000"/>
                </a:solidFill>
                <a:latin typeface="Calibri"/>
                <a:ea typeface="Calibri"/>
                <a:cs typeface="Calibri"/>
                <a:sym typeface="Calibri"/>
              </a:rPr>
              <a:t>when this happens?</a:t>
            </a:r>
            <a:endParaRPr lang="en-US" sz="2000" dirty="0">
              <a:solidFill>
                <a:srgbClr val="000000"/>
              </a:solidFill>
              <a:ea typeface="Calibri"/>
              <a:cs typeface="Calibri"/>
              <a:sym typeface="Calibri"/>
            </a:endParaRPr>
          </a:p>
        </p:txBody>
      </p:sp>
    </p:spTree>
    <p:extLst>
      <p:ext uri="{BB962C8B-B14F-4D97-AF65-F5344CB8AC3E}">
        <p14:creationId xmlns:p14="http://schemas.microsoft.com/office/powerpoint/2010/main" val="331419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spTree>
    <p:extLst>
      <p:ext uri="{BB962C8B-B14F-4D97-AF65-F5344CB8AC3E}">
        <p14:creationId xmlns:p14="http://schemas.microsoft.com/office/powerpoint/2010/main" val="5208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spTree>
    <p:extLst>
      <p:ext uri="{BB962C8B-B14F-4D97-AF65-F5344CB8AC3E}">
        <p14:creationId xmlns:p14="http://schemas.microsoft.com/office/powerpoint/2010/main" val="386542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617937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1117038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3334892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686940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534109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4168085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53360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173254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1825029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42435930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26259635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r="-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Tree>
    <p:extLst>
      <p:ext uri="{BB962C8B-B14F-4D97-AF65-F5344CB8AC3E}">
        <p14:creationId xmlns:p14="http://schemas.microsoft.com/office/powerpoint/2010/main" val="3952872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12166616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Tree>
    <p:extLst>
      <p:ext uri="{BB962C8B-B14F-4D97-AF65-F5344CB8AC3E}">
        <p14:creationId xmlns:p14="http://schemas.microsoft.com/office/powerpoint/2010/main" val="37181502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34645449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a:p>
                <a:pPr marL="342900" indent="-342900" algn="l">
                  <a:buFont typeface="Arial" panose="020B0604020202020204" pitchFamily="34" charset="0"/>
                  <a:buChar char="•"/>
                </a:pPr>
                <a:r>
                  <a:rPr lang="en-US" sz="2000" dirty="0">
                    <a:ea typeface="Arial" charset="0"/>
                    <a:cs typeface="Arial" charset="0"/>
                  </a:rPr>
                  <a:t>We’ll talk about modulation in the section on software defined radios.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3783213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98</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2124</TotalTime>
  <Words>10505</Words>
  <Application>Microsoft Macintosh PowerPoint</Application>
  <PresentationFormat>Widescreen</PresentationFormat>
  <Paragraphs>1943</Paragraphs>
  <Slides>107</Slides>
  <Notes>70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107</vt:i4>
      </vt:variant>
    </vt:vector>
  </HeadingPairs>
  <TitlesOfParts>
    <vt:vector size="114"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371</cp:revision>
  <dcterms:created xsi:type="dcterms:W3CDTF">2021-07-06T18:24:07Z</dcterms:created>
  <dcterms:modified xsi:type="dcterms:W3CDTF">2021-07-15T05:42:36Z</dcterms:modified>
</cp:coreProperties>
</file>